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1" r:id="rId9"/>
    <p:sldId id="262" r:id="rId10"/>
    <p:sldId id="265" r:id="rId11"/>
  </p:sldIdLst>
  <p:sldSz cx="9144000" cy="6858000" type="screen4x3"/>
  <p:notesSz cx="7010400" cy="92964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621" autoAdjust="0"/>
  </p:normalViewPr>
  <p:slideViewPr>
    <p:cSldViewPr>
      <p:cViewPr varScale="1">
        <p:scale>
          <a:sx n="80" d="100"/>
          <a:sy n="80" d="100"/>
        </p:scale>
        <p:origin x="25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/>
          <a:lstStyle>
            <a:lvl1pPr algn="r">
              <a:defRPr sz="1200"/>
            </a:lvl1pPr>
          </a:lstStyle>
          <a:p>
            <a:fld id="{E0358830-57D1-411C-B0CF-B4360B8DF9E0}" type="datetimeFigureOut">
              <a:rPr lang="bg-BG" smtClean="0"/>
              <a:t>4.7.2025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4" tIns="46587" rIns="93174" bIns="46587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4" tIns="46587" rIns="93174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4" tIns="46587" rIns="93174" bIns="46587" rtlCol="0" anchor="b"/>
          <a:lstStyle>
            <a:lvl1pPr algn="r">
              <a:defRPr sz="1200"/>
            </a:lvl1pPr>
          </a:lstStyle>
          <a:p>
            <a:fld id="{0F444738-014D-4828-9E6A-613F99EFA2A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567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44738-014D-4828-9E6A-613F99EFA2AD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02544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44738-014D-4828-9E6A-613F99EFA2AD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4384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444738-014D-4828-9E6A-613F99EFA2AD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5541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FD9C8-D5FF-4508-B32A-DD7FF0D19BA6}" type="datetime1">
              <a:rPr lang="bg-BG" smtClean="0"/>
              <a:t>4.7.2025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C64EE-0ED4-423F-A175-8E63D1C6DD16}" type="datetime1">
              <a:rPr lang="bg-BG" smtClean="0"/>
              <a:t>4.7.2025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0CC9-4620-4ECE-BCC2-E25E2FA73644}" type="datetime1">
              <a:rPr lang="bg-BG" smtClean="0"/>
              <a:t>4.7.2025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06500-7BA7-401A-AF17-56975BAFB799}" type="datetime1">
              <a:rPr lang="bg-BG" smtClean="0"/>
              <a:t>4.7.2025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C8EC-5771-4E34-B041-68B1A42E2867}" type="datetime1">
              <a:rPr lang="bg-BG" smtClean="0"/>
              <a:t>4.7.2025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32B4-188B-41D0-A141-3E78A3DE904F}" type="datetime1">
              <a:rPr lang="bg-BG" smtClean="0"/>
              <a:t>4.7.2025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E7526-39EE-440A-9775-22F39EAD22CC}" type="datetime1">
              <a:rPr lang="bg-BG" smtClean="0"/>
              <a:t>4.7.2025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34614-E1DE-4B38-810D-54E4064B318F}" type="datetime1">
              <a:rPr lang="bg-BG" smtClean="0"/>
              <a:t>4.7.2025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3616D-7D4D-4655-93F0-E9F266857CE6}" type="datetime1">
              <a:rPr lang="bg-BG" smtClean="0"/>
              <a:t>4.7.2025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DD1A0-DF93-45F0-94EE-3BE56094C0A1}" type="datetime1">
              <a:rPr lang="bg-BG" smtClean="0"/>
              <a:t>4.7.2025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66275-B8C7-47C0-9195-C7B3A4ECB7C6}" type="datetime1">
              <a:rPr lang="bg-BG" smtClean="0"/>
              <a:t>4.7.2025 г.</a:t>
            </a:fld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CC3B0B7-9894-45D2-83AA-25E0DAEE26D9}" type="slidenum">
              <a:rPr lang="bg-BG" smtClean="0"/>
              <a:t>‹#›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0C34076-B513-4471-80F4-E4A5B0A2EEB8}" type="datetime1">
              <a:rPr lang="bg-BG" smtClean="0"/>
              <a:t>4.7.2025 г.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8393" y="2204864"/>
            <a:ext cx="7543800" cy="1440160"/>
          </a:xfrm>
        </p:spPr>
        <p:txBody>
          <a:bodyPr/>
          <a:lstStyle/>
          <a:p>
            <a:pPr algn="ctr"/>
            <a:br>
              <a:rPr lang="bg-BG" sz="2800" b="1" i="1" dirty="0">
                <a:solidFill>
                  <a:srgbClr val="002060"/>
                </a:solidFill>
              </a:rPr>
            </a:br>
            <a:br>
              <a:rPr lang="bg-BG" sz="2800" b="1" i="1" dirty="0">
                <a:solidFill>
                  <a:srgbClr val="002060"/>
                </a:solidFill>
              </a:rPr>
            </a:br>
            <a:r>
              <a:rPr lang="bg-BG" sz="2800" b="1" i="1" dirty="0">
                <a:solidFill>
                  <a:srgbClr val="002060"/>
                </a:solidFill>
              </a:rPr>
              <a:t>РЕЗУЛТАТИ ОТ НВО В КРАЯ НА 7. КЛАС</a:t>
            </a:r>
            <a:br>
              <a:rPr lang="en-US" sz="3600" dirty="0"/>
            </a:br>
            <a:endParaRPr lang="bg-BG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5949280"/>
            <a:ext cx="6461760" cy="752922"/>
          </a:xfrm>
        </p:spPr>
        <p:txBody>
          <a:bodyPr>
            <a:normAutofit lnSpcReduction="10000"/>
          </a:bodyPr>
          <a:lstStyle/>
          <a:p>
            <a:pPr algn="ctr"/>
            <a:endParaRPr lang="bg-BG" sz="2000" i="1" dirty="0">
              <a:solidFill>
                <a:srgbClr val="002060"/>
              </a:solidFill>
            </a:endParaRPr>
          </a:p>
          <a:p>
            <a:pPr algn="ctr"/>
            <a:r>
              <a:rPr lang="bg-BG" sz="2000" i="1" dirty="0">
                <a:solidFill>
                  <a:srgbClr val="002060"/>
                </a:solidFill>
              </a:rPr>
              <a:t>ЮЛИ 202</a:t>
            </a:r>
            <a:r>
              <a:rPr lang="en-US" sz="2000" i="1" dirty="0">
                <a:solidFill>
                  <a:srgbClr val="002060"/>
                </a:solidFill>
              </a:rPr>
              <a:t>5</a:t>
            </a:r>
            <a:endParaRPr lang="en-BG" sz="2000" i="1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981EA1-F595-4735-810C-22E854A49A12}"/>
              </a:ext>
            </a:extLst>
          </p:cNvPr>
          <p:cNvSpPr txBox="1"/>
          <p:nvPr/>
        </p:nvSpPr>
        <p:spPr>
          <a:xfrm>
            <a:off x="2286000" y="451666"/>
            <a:ext cx="4572000" cy="815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spc="3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НА ОБРАЗОВАНИЕТО И НАУКАТА</a:t>
            </a:r>
            <a:endParaRPr lang="en-US" sz="10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ПО ОБРАЗОВАНИЕТО</a:t>
            </a:r>
            <a:endParaRPr lang="en-US" sz="10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RU" sz="1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880360" algn="ctr"/>
                <a:tab pos="5760720" algn="r"/>
              </a:tabLst>
            </a:pPr>
            <a:r>
              <a:rPr lang="bg-BG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167D5C-BA39-4EF8-871A-92BFA5F4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95187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D241-17D3-49C9-A1C6-4463DD7DE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7620000" cy="868958"/>
          </a:xfrm>
        </p:spPr>
        <p:txBody>
          <a:bodyPr/>
          <a:lstStyle/>
          <a:p>
            <a:pPr algn="ctr"/>
            <a:r>
              <a:rPr lang="bg-BG" sz="2800" dirty="0"/>
              <a:t>ИЗВОДИ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5833E-439C-49DA-B18A-53F4C8668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983162"/>
          </a:xfrm>
        </p:spPr>
        <p:txBody>
          <a:bodyPr>
            <a:normAutofit/>
          </a:bodyPr>
          <a:lstStyle/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bg-BG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БЕЛ: </a:t>
            </a: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Учениците продължават да показват по-високи резултати при задачи с избираем отговор по БЕЛ, докато свободните отговори остават предизвикателство, особено при тълкуване на текстове и граматични трансформации.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bg-BG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Запазени нива</a:t>
            </a: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Средният брой точки на преразказа остава близък до този от последните години (около 18 от 35), което показва стабилност, но и липса на съществен прогрес.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tabLst>
                <a:tab pos="457200" algn="l"/>
              </a:tabLst>
            </a:pPr>
            <a:r>
              <a:rPr lang="bg-BG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математика</a:t>
            </a: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се затвърждава доброто справяне със стандартни задачи – класически вероятности, съкратено умножение и работа с ъгли, което е устойчива положителна тенденция.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bg-BG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Слабо място без промяна</a:t>
            </a: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Създаването на математически модел на реална ситуация продължава да е трудност за учениците, както и решаването на задачи в координатна система.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bg-BG" sz="1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bg-BG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 картина</a:t>
            </a: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Резултатите за трета поредна година показват сходни силни и слаби страни, което подчертава нуждата от целенасочена работа върху: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писмена аргументация и тълкуване на литературни текстове;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редактиране и откриване на езикови грешки;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моделиране и прилагане </a:t>
            </a:r>
            <a:r>
              <a:rPr lang="bg-BG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математиката </a:t>
            </a:r>
            <a:r>
              <a:rPr lang="bg-BG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реален контекст.</a:t>
            </a:r>
            <a:endParaRPr lang="en-US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49548B-2CD8-48F6-9171-B19F94834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152" y="66913"/>
            <a:ext cx="4048095" cy="506012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222D59-AEE6-4F04-AFF1-93839D700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26772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B4F35-3E44-4079-8E7A-90713A5B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112" y="911624"/>
            <a:ext cx="7168176" cy="717176"/>
          </a:xfrm>
        </p:spPr>
        <p:txBody>
          <a:bodyPr/>
          <a:lstStyle/>
          <a:p>
            <a:pPr algn="ctr"/>
            <a:r>
              <a:rPr lang="bg-BG" sz="2800" b="1" i="1" dirty="0">
                <a:solidFill>
                  <a:srgbClr val="002060"/>
                </a:solidFill>
              </a:rPr>
              <a:t>РЕЗУЛТАТИТЕ В ТРИ ПОРЕДНИ ГОДИНИ</a:t>
            </a:r>
            <a:endParaRPr lang="bg-BG" sz="28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0264E7-BCE8-4836-B47F-B91F45E70F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112" y="1779121"/>
            <a:ext cx="7168176" cy="47135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D3EADD1-15F8-4138-89AA-F10DD14DF7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728" y="220751"/>
            <a:ext cx="4048095" cy="506012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762F2-BFEC-4528-81F4-C4042E0BA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104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BA54E-FD90-4EB4-B011-DDFBE119A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972" y="777304"/>
            <a:ext cx="7620000" cy="490066"/>
          </a:xfrm>
        </p:spPr>
        <p:txBody>
          <a:bodyPr/>
          <a:lstStyle/>
          <a:p>
            <a:pPr algn="ctr"/>
            <a:r>
              <a:rPr lang="bg-BG" sz="2800" b="1" dirty="0">
                <a:solidFill>
                  <a:srgbClr val="002060"/>
                </a:solidFill>
              </a:rPr>
              <a:t>ИЗПИТЪТ ПО БЕЛ</a:t>
            </a:r>
            <a:endParaRPr lang="bg-BG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33481C-2CB7-4A9A-9CD5-202303291E49}"/>
              </a:ext>
            </a:extLst>
          </p:cNvPr>
          <p:cNvSpPr txBox="1"/>
          <p:nvPr/>
        </p:nvSpPr>
        <p:spPr>
          <a:xfrm>
            <a:off x="251520" y="902133"/>
            <a:ext cx="8136904" cy="52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Учениците се справят успешно със задачите с избираем отговор – средният брой точки на тези задачи е 20,8, което представлява </a:t>
            </a:r>
            <a:r>
              <a:rPr lang="bg-BG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65% </a:t>
            </a:r>
            <a:r>
              <a:rPr lang="bg-BG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максималния брой точки на тези задачи – 32 точки.</a:t>
            </a:r>
          </a:p>
          <a:p>
            <a:pPr lvl="0" algn="just">
              <a:lnSpc>
                <a:spcPct val="150000"/>
              </a:lnSpc>
            </a:pPr>
            <a:endParaRPr lang="bg-BG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литературните задачи с избираем отговор с най-висок процент успеваемост – 85%, е задачата, която изисква определянето на основната идея на стихотворението „Стани, стани, юнак балкански“.</a:t>
            </a:r>
          </a:p>
          <a:p>
            <a:pPr lvl="0" algn="just">
              <a:lnSpc>
                <a:spcPct val="150000"/>
              </a:lnSpc>
            </a:pPr>
            <a:endParaRPr lang="bg-BG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Задачите със свободен отговор са значително по-трудни за седмокласниците. Средният брой точки от тези задачи е 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35,1 т., което представлява от </a:t>
            </a:r>
            <a:r>
              <a:rPr lang="bg-BG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51,6 % 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 максималния брой точки по тези въпроси – 68 т. ( в т.ч. и точките за трансформиращия преразказ).</a:t>
            </a:r>
          </a:p>
          <a:p>
            <a:pPr lvl="0" algn="just">
              <a:lnSpc>
                <a:spcPct val="150000"/>
              </a:lnSpc>
            </a:pPr>
            <a:endParaRPr lang="bg-BG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Учениците са се справили сравнително успешно със задачата за редактиране. Средният брой точки на тази задача е 10 от максимум </a:t>
            </a:r>
            <a:r>
              <a:rPr lang="bg-BG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 (70%). </a:t>
            </a:r>
            <a:endParaRPr lang="en-US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Известни затруднения се забелязват при откриване на правописни грешки, пунктуационни грешки</a:t>
            </a:r>
          </a:p>
          <a:p>
            <a:pPr lvl="0" algn="just">
              <a:lnSpc>
                <a:spcPct val="150000"/>
              </a:lnSpc>
            </a:pPr>
            <a:r>
              <a:rPr lang="bg-BG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</a:t>
            </a:r>
            <a:r>
              <a:rPr lang="bg-BG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грешки при членуване.</a:t>
            </a:r>
            <a:endParaRPr lang="bg-BG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58AC41-D17B-4E38-AC0F-DCC60B147BE0}"/>
              </a:ext>
            </a:extLst>
          </p:cNvPr>
          <p:cNvSpPr txBox="1"/>
          <p:nvPr/>
        </p:nvSpPr>
        <p:spPr>
          <a:xfrm>
            <a:off x="2033972" y="-21197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spc="3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НА ОБРАЗОВАНИЕТО И НАУКАТА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ПО ОБРАЗОВАНИЕТО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3461F-04FC-457D-84AA-E92E005C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764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C55B5B6-BBE5-4B9B-8C3B-B3EB684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3" y="705492"/>
            <a:ext cx="7507399" cy="461665"/>
          </a:xfrm>
        </p:spPr>
        <p:txBody>
          <a:bodyPr/>
          <a:lstStyle/>
          <a:p>
            <a:pPr algn="ctr"/>
            <a:r>
              <a:rPr lang="bg-BG" sz="2800" b="1" dirty="0">
                <a:solidFill>
                  <a:srgbClr val="002060"/>
                </a:solidFill>
              </a:rPr>
              <a:t>ИЗПИТЪТ ПО БЕЛ</a:t>
            </a:r>
            <a:endParaRPr lang="bg-BG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4D5B5-3FA4-403A-AC69-E04014BBAF52}"/>
              </a:ext>
            </a:extLst>
          </p:cNvPr>
          <p:cNvSpPr txBox="1"/>
          <p:nvPr/>
        </p:nvSpPr>
        <p:spPr>
          <a:xfrm>
            <a:off x="0" y="1043608"/>
            <a:ext cx="8352928" cy="5108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anose="05000000000000000000" pitchFamily="2" charset="2"/>
              <a:buChar char=""/>
            </a:pPr>
            <a:endParaRPr lang="en-US" sz="135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Предизвикателство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седмокласниците са задачите за откриване на съставно сказуемо в изречението и преобразуването на подчинено изречение в обособена част. С тези две задачи (13. и 15.) </a:t>
            </a:r>
            <a:r>
              <a:rPr lang="bg-BG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 се справили близо 60% от учениците.</a:t>
            </a:r>
          </a:p>
          <a:p>
            <a:pPr lvl="0" algn="just">
              <a:lnSpc>
                <a:spcPct val="150000"/>
              </a:lnSpc>
            </a:pPr>
            <a:endParaRPr lang="bg-BG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Затруднения се констатират и при работата върху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25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която изисква тълкуване н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цитат от разказа на Йовков „Серафим“. Средният брой точки от работата по тази задача е 1,3 т. от максимум 6. 50% от учениците са работили, като между 3 т. и 6. т. са получили приблизително една четвърт от учениците. </a:t>
            </a:r>
          </a:p>
          <a:p>
            <a:pPr lvl="0" algn="just">
              <a:lnSpc>
                <a:spcPct val="150000"/>
              </a:lnSpc>
            </a:pPr>
            <a:endParaRPr lang="bg-BG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Преразказът от името на неутрален разказвач показва, че по-голямата част от учениците са разбрали авторовите послания и са се съобразили с поставената дидактическа задача. Средният брой точки е 18 от максимален брой 35, което е съпоставимо с резултатите в последните години.</a:t>
            </a:r>
            <a:endParaRPr lang="bg-BG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endParaRPr lang="bg-BG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"/>
            </a:pPr>
            <a:r>
              <a:rPr lang="bg-BG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Инструментариумът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теста е с много висока надеждност (по-голяма от 0,9), като се има предвид значението на резултатите за образуване на бал и класиране.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B3D0C4-8605-450E-9D53-96A2259E9F05}"/>
              </a:ext>
            </a:extLst>
          </p:cNvPr>
          <p:cNvSpPr txBox="1"/>
          <p:nvPr/>
        </p:nvSpPr>
        <p:spPr>
          <a:xfrm>
            <a:off x="1887456" y="13120"/>
            <a:ext cx="498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spc="3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НА ОБРАЗОВАНИЕТО И НАУКАТА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ПО ОБРАЗОВАНИЕТО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117D41-591E-436A-9631-C5E2BF408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62764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51074-746F-4D18-BE26-A99FADD94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80728"/>
            <a:ext cx="7620000" cy="792088"/>
          </a:xfrm>
        </p:spPr>
        <p:txBody>
          <a:bodyPr/>
          <a:lstStyle/>
          <a:p>
            <a:pPr algn="ctr"/>
            <a:r>
              <a:rPr lang="bg-BG" sz="2800" b="1" dirty="0">
                <a:solidFill>
                  <a:srgbClr val="002060"/>
                </a:solidFill>
              </a:rPr>
              <a:t>ИЗПИТЪТ ПО МАТЕМАТИКА</a:t>
            </a:r>
            <a:endParaRPr lang="bg-BG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C0639-E97D-4B0C-9583-1D44A5C8E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bg-BG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bg-BG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Увеличен брой задачи </a:t>
            </a: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практическа насоченост, поставени в реален контекст (почти 40%)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Голям процент </a:t>
            </a: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седмокласници</a:t>
            </a:r>
            <a:r>
              <a:rPr lang="bg-BG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(82%) </a:t>
            </a: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успешно се справят с намиране на класическа вероятност.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Три четвърти от учениците разпознават и прилагат формулите за съкратено умножение.</a:t>
            </a:r>
            <a:endParaRPr lang="bg-BG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74% от седмокласниците успешно разпознават математически модел в конкретна ситуация.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Повече от две трети от  учениците успешно се справят с намиране на ъгли при пресичането на </a:t>
            </a: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успоредни прави и ъгли на успоредник, използвайки свойствата му.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Повече от  половината извличат успешно  информация от таблица и разпознават математически модел в  позната алгебрична и геометрична ситуация.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7B205D-25CA-4E47-BC6B-BC2E733F477D}"/>
              </a:ext>
            </a:extLst>
          </p:cNvPr>
          <p:cNvSpPr txBox="1"/>
          <p:nvPr/>
        </p:nvSpPr>
        <p:spPr>
          <a:xfrm>
            <a:off x="2123728" y="13704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spc="3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НА ОБРАЗОВАНИЕТО И НАУКАТА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ПО ОБРАЗОВАНИЕТО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4D999-6A9A-40F2-96D3-E4FE76AE5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21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51074-746F-4D18-BE26-A99FADD94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80728"/>
            <a:ext cx="7620000" cy="619472"/>
          </a:xfrm>
        </p:spPr>
        <p:txBody>
          <a:bodyPr/>
          <a:lstStyle/>
          <a:p>
            <a:pPr algn="ctr"/>
            <a:r>
              <a:rPr lang="bg-BG" sz="2800" b="1" dirty="0">
                <a:solidFill>
                  <a:srgbClr val="002060"/>
                </a:solidFill>
              </a:rPr>
              <a:t>ИЗПИТЪТ ПО МАТЕМАТИКА</a:t>
            </a:r>
            <a:endParaRPr lang="bg-BG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C0639-E97D-4B0C-9583-1D44A5C8E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bg-BG" sz="3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bg-BG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Предизвикателство за учениците е намирането на лице на равнинна фигура в координатна система.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Седмокласниците се затрудняват да съставят модел на реална ситуац</a:t>
            </a: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ия и да я преобразуват в математическа задача (задачи 16 и 22 задача).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Във втората част на теста се </a:t>
            </a:r>
            <a:r>
              <a:rPr lang="bg-BG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увеличава</a:t>
            </a: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процента на учениците работили върху задачите които разглеждат позната </a:t>
            </a: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алгебрична ситуация – 21В или геометрична ситуация – 23А.</a:t>
            </a:r>
          </a:p>
          <a:p>
            <a:pPr lvl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Предизвикателство е създаването на математически модел на реална ситуация чрез извличане на информация от текст</a:t>
            </a:r>
            <a:r>
              <a:rPr lang="bg-B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при използването на математически език за обосноваване и аргументиране на получения резултат – </a:t>
            </a:r>
            <a:r>
              <a:rPr lang="bg-B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22.</a:t>
            </a:r>
            <a:endParaRPr lang="bg-B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7B205D-25CA-4E47-BC6B-BC2E733F477D}"/>
              </a:ext>
            </a:extLst>
          </p:cNvPr>
          <p:cNvSpPr txBox="1"/>
          <p:nvPr/>
        </p:nvSpPr>
        <p:spPr>
          <a:xfrm>
            <a:off x="2123728" y="13704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spc="3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НА ОБРАЗОВАНИЕТО И НАУКАТА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ПО ОБРАЗОВАНИЕТО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BDE9C-5AC4-4B10-8DEA-D375BEDC2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49677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DDDD3CF-EF6A-4E03-828F-FA7C7DE8BF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3526" y="1123464"/>
            <a:ext cx="8136905" cy="461107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3425034-A0F5-486B-A837-24DD198B8FD3}"/>
              </a:ext>
            </a:extLst>
          </p:cNvPr>
          <p:cNvSpPr txBox="1"/>
          <p:nvPr/>
        </p:nvSpPr>
        <p:spPr>
          <a:xfrm>
            <a:off x="2105979" y="116632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spc="3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НА ОБРАЗОВАНИЕТО И НАУКАТА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ПО ОБРАЗОВАНИЕТО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F316E-4641-4619-BC8B-EE9CCE246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7990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A11E1E6-5641-4E6B-AC49-82F504E25C84}"/>
              </a:ext>
            </a:extLst>
          </p:cNvPr>
          <p:cNvSpPr txBox="1"/>
          <p:nvPr/>
        </p:nvSpPr>
        <p:spPr>
          <a:xfrm>
            <a:off x="2195736" y="116632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spc="3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МИНИСТЕРСТВО НА ОБРАЗОВАНИЕТО И НАУКАТА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bg-BG" sz="1200" b="1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ИНСТИТУТ ПО ОБРАЗОВАНИЕТО</a:t>
            </a:r>
            <a:endParaRPr lang="en-US" sz="1200" dirty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FC4DE-B7CF-4144-9A68-AF647804B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8</a:t>
            </a:fld>
            <a:endParaRPr lang="bg-BG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220014-DB98-4B1F-8612-4064181840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060208"/>
            <a:ext cx="7864522" cy="4786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7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D547A-9025-4800-93A7-A8F001ABC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1626"/>
            <a:ext cx="7620000" cy="717174"/>
          </a:xfrm>
        </p:spPr>
        <p:txBody>
          <a:bodyPr/>
          <a:lstStyle/>
          <a:p>
            <a:pPr algn="ctr"/>
            <a:r>
              <a:rPr lang="en-US" sz="2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МАЛКО СТАТИСТИКА</a:t>
            </a:r>
            <a:endParaRPr lang="bg-BG" sz="28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295B99E-805A-4E07-8831-F6A9AB6965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25282"/>
              </p:ext>
            </p:extLst>
          </p:nvPr>
        </p:nvGraphicFramePr>
        <p:xfrm>
          <a:off x="567376" y="1700808"/>
          <a:ext cx="7826695" cy="4132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618">
                  <a:extLst>
                    <a:ext uri="{9D8B030D-6E8A-4147-A177-3AD203B41FA5}">
                      <a16:colId xmlns:a16="http://schemas.microsoft.com/office/drawing/2014/main" val="3338255177"/>
                    </a:ext>
                  </a:extLst>
                </a:gridCol>
                <a:gridCol w="1956359">
                  <a:extLst>
                    <a:ext uri="{9D8B030D-6E8A-4147-A177-3AD203B41FA5}">
                      <a16:colId xmlns:a16="http://schemas.microsoft.com/office/drawing/2014/main" val="1994562270"/>
                    </a:ext>
                  </a:extLst>
                </a:gridCol>
                <a:gridCol w="1956359">
                  <a:extLst>
                    <a:ext uri="{9D8B030D-6E8A-4147-A177-3AD203B41FA5}">
                      <a16:colId xmlns:a16="http://schemas.microsoft.com/office/drawing/2014/main" val="1035318976"/>
                    </a:ext>
                  </a:extLst>
                </a:gridCol>
                <a:gridCol w="1956359">
                  <a:extLst>
                    <a:ext uri="{9D8B030D-6E8A-4147-A177-3AD203B41FA5}">
                      <a16:colId xmlns:a16="http://schemas.microsoft.com/office/drawing/2014/main" val="4057818355"/>
                    </a:ext>
                  </a:extLst>
                </a:gridCol>
              </a:tblGrid>
              <a:tr h="59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Брой ученици: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2023 г.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2024 г.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2025 г.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72820832"/>
                  </a:ext>
                </a:extLst>
              </a:tr>
              <a:tr h="59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със 100 т. БЕЛ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13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18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16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09757337"/>
                  </a:ext>
                </a:extLst>
              </a:tr>
              <a:tr h="59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със 100 т. М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262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137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320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88675176"/>
                  </a:ext>
                </a:extLst>
              </a:tr>
              <a:tr h="59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с 0 т. БЕЛ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r>
                        <a:rPr lang="bg-BG" sz="1600">
                          <a:effectLst/>
                        </a:rPr>
                        <a:t>81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180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148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5013708"/>
                  </a:ext>
                </a:extLst>
              </a:tr>
              <a:tr h="59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с 0 т. М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180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99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117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37171838"/>
                  </a:ext>
                </a:extLst>
              </a:tr>
              <a:tr h="59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със 100 т. БЕЛ и М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18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4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61429737"/>
                  </a:ext>
                </a:extLst>
              </a:tr>
              <a:tr h="590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>
                          <a:effectLst/>
                        </a:rPr>
                        <a:t>с 0 т. БЕЛ и М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43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</a:rPr>
                        <a:t>26</a:t>
                      </a:r>
                      <a:endParaRPr lang="bg-BG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722" marR="24722" marT="24722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600" dirty="0">
                          <a:effectLst/>
                        </a:rPr>
                        <a:t>25</a:t>
                      </a:r>
                      <a:endParaRPr lang="bg-BG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1945881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503267A-ACAB-4976-BF2E-912DC956B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6675" y="156520"/>
            <a:ext cx="4048095" cy="506012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F231A-B206-45E4-A8D9-97599ED4B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3B0B7-9894-45D2-83AA-25E0DAEE26D9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47261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1759</TotalTime>
  <Words>868</Words>
  <Application>Microsoft Office PowerPoint</Application>
  <PresentationFormat>On-screen Show (4:3)</PresentationFormat>
  <Paragraphs>110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Cambria</vt:lpstr>
      <vt:lpstr>Courier New</vt:lpstr>
      <vt:lpstr>Symbol</vt:lpstr>
      <vt:lpstr>Times New Roman</vt:lpstr>
      <vt:lpstr>Wingdings</vt:lpstr>
      <vt:lpstr>Adjacency</vt:lpstr>
      <vt:lpstr>  РЕЗУЛТАТИ ОТ НВО В КРАЯ НА 7. КЛАС </vt:lpstr>
      <vt:lpstr>РЕЗУЛТАТИТЕ В ТРИ ПОРЕДНИ ГОДИНИ</vt:lpstr>
      <vt:lpstr>ИЗПИТЪТ ПО БЕЛ</vt:lpstr>
      <vt:lpstr>ИЗПИТЪТ ПО БЕЛ</vt:lpstr>
      <vt:lpstr>ИЗПИТЪТ ПО МАТЕМАТИКА</vt:lpstr>
      <vt:lpstr>ИЗПИТЪТ ПО МАТЕМАТИКА</vt:lpstr>
      <vt:lpstr>PowerPoint Presentation</vt:lpstr>
      <vt:lpstr>PowerPoint Presentation</vt:lpstr>
      <vt:lpstr>МАЛКО СТАТИСТИКА</vt:lpstr>
      <vt:lpstr>ИЗВОДИ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Резултати от участието на България в PISA 2006</dc:title>
  <dc:creator>n.vassileva</dc:creator>
  <cp:lastModifiedBy>Rayna Haralampieva</cp:lastModifiedBy>
  <cp:revision>129</cp:revision>
  <cp:lastPrinted>2025-07-03T11:41:10Z</cp:lastPrinted>
  <dcterms:created xsi:type="dcterms:W3CDTF">2019-11-12T13:39:41Z</dcterms:created>
  <dcterms:modified xsi:type="dcterms:W3CDTF">2025-07-04T13:53:33Z</dcterms:modified>
</cp:coreProperties>
</file>